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9"/>
  </p:notesMasterIdLst>
  <p:sldIdLst>
    <p:sldId id="269" r:id="rId2"/>
    <p:sldId id="270" r:id="rId3"/>
    <p:sldId id="279" r:id="rId4"/>
    <p:sldId id="280" r:id="rId5"/>
    <p:sldId id="281" r:id="rId6"/>
    <p:sldId id="282" r:id="rId7"/>
    <p:sldId id="27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74" autoAdjust="0"/>
  </p:normalViewPr>
  <p:slideViewPr>
    <p:cSldViewPr snapToGrid="0" snapToObjects="1">
      <p:cViewPr varScale="1">
        <p:scale>
          <a:sx n="115" d="100"/>
          <a:sy n="115" d="100"/>
        </p:scale>
        <p:origin x="99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9/22/2018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7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Structured Query Language for Data Management, using</a:t>
            </a:r>
            <a:r>
              <a:rPr lang="en-US" sz="20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a database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SQL              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How to install SQL Server …</a:t>
            </a:r>
          </a:p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66248"/>
            <a:ext cx="1116595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SELECT &amp; ORDER BY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72048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SELECT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Math operations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CASE and IIF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*</a:t>
            </a: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47436" y="2104192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Basics of WHERE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Logical Operations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literals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Wildcards…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090695" cy="16648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GROUP BY &amp; HAVING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Summarizing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Aggregate functions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Filtering aggregates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tructured </a:t>
            </a:r>
            <a:r>
              <a:rPr lang="en-US" sz="2187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Q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uery </a:t>
            </a:r>
            <a:r>
              <a:rPr lang="en-US" sz="2187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anguage for Data Management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FROM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Joining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Using Aliases 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32345" y="3630795"/>
            <a:ext cx="1012598" cy="351148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CREATE &amp; DROP TABLE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65413" y="3817787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Primary and </a:t>
            </a:r>
            <a:b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foreign keys…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JOINs and SET</a:t>
            </a:r>
            <a:endParaRPr lang="en-US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How to create…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INSERT &amp; DELETE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38450" y="3576701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Truncate a table..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ADVANCED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Backup database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Using cursors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Temporary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Variables….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46462" y="3286121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WHAT IS NEXT?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79530" y="3473113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Where to get help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SQL interview quests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2437039" y="140407"/>
            <a:ext cx="7008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7 – JOINs and UNION in MS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999504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INNER JOIN or simply JOIN?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LEFT OUT JOIN or simply LEFT JOIN?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RIGHT OUT JOIN or simply RIGHT JOIN?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What is FULL OUT JOIN?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What is CROSS OUT JOIN?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Subqueries in FROM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join tables using a WHERE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CROSS APPLY in FROM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vertically combine data using set operations UNION, INTERSECT and EXCEPT?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Exercise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654F0-4EAD-46C6-813E-AFFC98BFA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" b="12021"/>
          <a:stretch/>
        </p:blipFill>
        <p:spPr>
          <a:xfrm>
            <a:off x="353372" y="1088967"/>
            <a:ext cx="7427341" cy="4738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E889DE-8ED7-492B-831B-54EB1E51CC8C}"/>
              </a:ext>
            </a:extLst>
          </p:cNvPr>
          <p:cNvSpPr txBox="1"/>
          <p:nvPr/>
        </p:nvSpPr>
        <p:spPr>
          <a:xfrm>
            <a:off x="1758223" y="156157"/>
            <a:ext cx="477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INNER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DC39D-5743-478D-9972-048013ADCEC2}"/>
              </a:ext>
            </a:extLst>
          </p:cNvPr>
          <p:cNvSpPr txBox="1"/>
          <p:nvPr/>
        </p:nvSpPr>
        <p:spPr>
          <a:xfrm>
            <a:off x="8202543" y="4164676"/>
            <a:ext cx="384048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SELECT *</a:t>
            </a:r>
          </a:p>
          <a:p>
            <a:r>
              <a:rPr lang="en-US" sz="2400" dirty="0"/>
              <a:t>FROM </a:t>
            </a:r>
            <a:r>
              <a:rPr lang="en-US" sz="2400" dirty="0" err="1">
                <a:solidFill>
                  <a:srgbClr val="FF0000"/>
                </a:solidFill>
              </a:rPr>
              <a:t>TableA</a:t>
            </a:r>
            <a:r>
              <a:rPr lang="en-US" sz="2400" dirty="0"/>
              <a:t> as A</a:t>
            </a:r>
          </a:p>
          <a:p>
            <a:r>
              <a:rPr lang="en-US" sz="2400" dirty="0"/>
              <a:t>INNER JOIN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TableB</a:t>
            </a:r>
            <a:r>
              <a:rPr lang="en-US" sz="2400" dirty="0"/>
              <a:t> as B </a:t>
            </a:r>
          </a:p>
          <a:p>
            <a:r>
              <a:rPr lang="en-US" sz="2400" dirty="0"/>
              <a:t>      on A.ID = B.ID;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6D82A3-8F6C-4A8B-AEA4-CBFCA4B2E24D}"/>
              </a:ext>
            </a:extLst>
          </p:cNvPr>
          <p:cNvSpPr/>
          <p:nvPr/>
        </p:nvSpPr>
        <p:spPr>
          <a:xfrm>
            <a:off x="8202543" y="1131978"/>
            <a:ext cx="38404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Inner join is a join that displays only the rows that have a match in both joined tables. </a:t>
            </a:r>
          </a:p>
        </p:txBody>
      </p:sp>
    </p:spTree>
    <p:extLst>
      <p:ext uri="{BB962C8B-B14F-4D97-AF65-F5344CB8AC3E}">
        <p14:creationId xmlns:p14="http://schemas.microsoft.com/office/powerpoint/2010/main" val="1805143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4A496F-9E4E-47F4-ADE6-6228E205418D}"/>
              </a:ext>
            </a:extLst>
          </p:cNvPr>
          <p:cNvSpPr txBox="1"/>
          <p:nvPr/>
        </p:nvSpPr>
        <p:spPr>
          <a:xfrm>
            <a:off x="1758223" y="156157"/>
            <a:ext cx="477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 OUTER JOIN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4AE6E-25B6-4232-8EBF-E234131DDCFE}"/>
              </a:ext>
            </a:extLst>
          </p:cNvPr>
          <p:cNvSpPr txBox="1"/>
          <p:nvPr/>
        </p:nvSpPr>
        <p:spPr>
          <a:xfrm>
            <a:off x="8202543" y="4164676"/>
            <a:ext cx="384048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SELECT *</a:t>
            </a:r>
          </a:p>
          <a:p>
            <a:r>
              <a:rPr lang="en-US" sz="2400" dirty="0"/>
              <a:t>FROM </a:t>
            </a:r>
            <a:r>
              <a:rPr lang="en-US" sz="2400" dirty="0" err="1">
                <a:solidFill>
                  <a:srgbClr val="FF0000"/>
                </a:solidFill>
              </a:rPr>
              <a:t>TableA</a:t>
            </a:r>
            <a:r>
              <a:rPr lang="en-US" sz="2400" dirty="0"/>
              <a:t> as A</a:t>
            </a:r>
          </a:p>
          <a:p>
            <a:r>
              <a:rPr lang="en-US" sz="2400" dirty="0"/>
              <a:t>LEFT JOIN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TableB</a:t>
            </a:r>
            <a:r>
              <a:rPr lang="en-US" sz="2400" dirty="0"/>
              <a:t> as B </a:t>
            </a:r>
          </a:p>
          <a:p>
            <a:r>
              <a:rPr lang="en-US" sz="2400" dirty="0"/>
              <a:t>      on A.ID = B.ID;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8617A-B48D-450D-A167-DE1DF4365D16}"/>
              </a:ext>
            </a:extLst>
          </p:cNvPr>
          <p:cNvSpPr/>
          <p:nvPr/>
        </p:nvSpPr>
        <p:spPr>
          <a:xfrm>
            <a:off x="8202543" y="1131978"/>
            <a:ext cx="38404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All rows from the first-named table (the "left" table, which appears leftmost in the JOIN clause) are included.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7AAA7-29AE-4C1D-A537-594024DB5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" b="12662"/>
          <a:stretch/>
        </p:blipFill>
        <p:spPr>
          <a:xfrm>
            <a:off x="148977" y="1022464"/>
            <a:ext cx="7491068" cy="48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6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6AF83D-6863-4771-8389-02F72AFC2610}"/>
              </a:ext>
            </a:extLst>
          </p:cNvPr>
          <p:cNvSpPr txBox="1"/>
          <p:nvPr/>
        </p:nvSpPr>
        <p:spPr>
          <a:xfrm>
            <a:off x="1758223" y="156157"/>
            <a:ext cx="477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 OUTER JOIN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EA979-0EE7-4241-BF73-351C3C59CF71}"/>
              </a:ext>
            </a:extLst>
          </p:cNvPr>
          <p:cNvSpPr txBox="1"/>
          <p:nvPr/>
        </p:nvSpPr>
        <p:spPr>
          <a:xfrm>
            <a:off x="8202543" y="4164676"/>
            <a:ext cx="384048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SELECT *</a:t>
            </a:r>
          </a:p>
          <a:p>
            <a:r>
              <a:rPr lang="en-US" sz="2400" dirty="0"/>
              <a:t>FROM </a:t>
            </a:r>
            <a:r>
              <a:rPr lang="en-US" sz="2400" dirty="0" err="1">
                <a:solidFill>
                  <a:srgbClr val="FF0000"/>
                </a:solidFill>
              </a:rPr>
              <a:t>TableA</a:t>
            </a:r>
            <a:r>
              <a:rPr lang="en-US" sz="2400" dirty="0"/>
              <a:t> as A</a:t>
            </a:r>
          </a:p>
          <a:p>
            <a:r>
              <a:rPr lang="en-US" sz="2400" dirty="0"/>
              <a:t>RIGHT JOIN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TableB</a:t>
            </a:r>
            <a:r>
              <a:rPr lang="en-US" sz="2400" dirty="0"/>
              <a:t> as B </a:t>
            </a:r>
          </a:p>
          <a:p>
            <a:r>
              <a:rPr lang="en-US" sz="2400" dirty="0"/>
              <a:t>      on A.ID = B.ID;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B8447E-D87D-47FD-8D9B-84F42246FD04}"/>
              </a:ext>
            </a:extLst>
          </p:cNvPr>
          <p:cNvSpPr/>
          <p:nvPr/>
        </p:nvSpPr>
        <p:spPr>
          <a:xfrm>
            <a:off x="8202543" y="1131978"/>
            <a:ext cx="38404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All rows in the second-named table (the "right" table, which appears right most in the JOIN clause) are included.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A916B-EAB2-4C23-BCB0-57D8AD5CA5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7" b="11784"/>
          <a:stretch/>
        </p:blipFill>
        <p:spPr>
          <a:xfrm>
            <a:off x="148977" y="1005840"/>
            <a:ext cx="7410146" cy="472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25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EF906-6D5E-4EA5-B712-F8302B1318F1}"/>
              </a:ext>
            </a:extLst>
          </p:cNvPr>
          <p:cNvSpPr txBox="1"/>
          <p:nvPr/>
        </p:nvSpPr>
        <p:spPr>
          <a:xfrm>
            <a:off x="1758223" y="156157"/>
            <a:ext cx="477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OUTER JOIN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C41B0-6370-4233-9353-532B6D65FD7C}"/>
              </a:ext>
            </a:extLst>
          </p:cNvPr>
          <p:cNvSpPr txBox="1"/>
          <p:nvPr/>
        </p:nvSpPr>
        <p:spPr>
          <a:xfrm>
            <a:off x="8202543" y="4164676"/>
            <a:ext cx="3840480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SELECT *</a:t>
            </a:r>
          </a:p>
          <a:p>
            <a:r>
              <a:rPr lang="en-US" sz="2400" dirty="0"/>
              <a:t>FROM </a:t>
            </a:r>
            <a:r>
              <a:rPr lang="en-US" sz="2400" dirty="0" err="1">
                <a:solidFill>
                  <a:srgbClr val="FF0000"/>
                </a:solidFill>
              </a:rPr>
              <a:t>TableA</a:t>
            </a:r>
            <a:r>
              <a:rPr lang="en-US" sz="2400" dirty="0"/>
              <a:t> as A</a:t>
            </a:r>
          </a:p>
          <a:p>
            <a:r>
              <a:rPr lang="en-US" sz="2400" dirty="0"/>
              <a:t>FULL OUTER JOIN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TableB</a:t>
            </a:r>
            <a:r>
              <a:rPr lang="en-US" sz="2400" dirty="0"/>
              <a:t> as B </a:t>
            </a:r>
          </a:p>
          <a:p>
            <a:r>
              <a:rPr lang="en-US" sz="2400" dirty="0"/>
              <a:t>      on A.ID = B.ID;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779C17-545E-4BB5-AF8D-CEF4FF20A69D}"/>
              </a:ext>
            </a:extLst>
          </p:cNvPr>
          <p:cNvSpPr/>
          <p:nvPr/>
        </p:nvSpPr>
        <p:spPr>
          <a:xfrm>
            <a:off x="8202543" y="1131978"/>
            <a:ext cx="38404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Full outer join All rows in all joined tables are included, whether they are matched or not.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34134-85AF-49CD-83A3-0E6E6F997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2" b="12679"/>
          <a:stretch/>
        </p:blipFill>
        <p:spPr>
          <a:xfrm>
            <a:off x="212056" y="931024"/>
            <a:ext cx="7673290" cy="48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47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4461625" y="140407"/>
            <a:ext cx="2959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Exercise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10472739" cy="4775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ts val="23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Find all cities that exist in the continent of Africa?</a:t>
            </a:r>
          </a:p>
          <a:p>
            <a:pPr marL="342900" lvl="0" indent="-342900">
              <a:lnSpc>
                <a:spcPts val="23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You are an analyst for Census Bureau and asked to find US cities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that are losing their population year after year, for example, Akron Ohio?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-- hint use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Citypops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tables and make sure the cities are in the USA.</a:t>
            </a:r>
          </a:p>
          <a:p>
            <a:pPr marL="342900" lvl="0" indent="-342900">
              <a:lnSpc>
                <a:spcPts val="23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You are working as a database consultant to one of the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major political party in the next national election. Your party asked you to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provide the top 3, most populated cities in the Swing States to run TV ads?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-- hint Use City table. Find the Swing States from https://en.wikipedia.org/wiki/Swing_state</a:t>
            </a:r>
          </a:p>
          <a:p>
            <a:pPr marL="342900" lvl="0" indent="-342900">
              <a:lnSpc>
                <a:spcPts val="23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You are working for FEMA, and due to its relations to hurricane you are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requested to find rivers that have "estuary elevation" more than 100 feet in the USA?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-- hint Make sure the estuary is in the USA.</a:t>
            </a:r>
          </a:p>
          <a:p>
            <a:pPr marL="342900" lvl="0" indent="-342900">
              <a:lnSpc>
                <a:spcPts val="23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Create a report that has the name of State and all water body sorted by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State and Water body in ascending order?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-- hint vertically combine [State, Lake] and [State, River]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64161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22768</TotalTime>
  <Words>463</Words>
  <Application>Microsoft Office PowerPoint</Application>
  <PresentationFormat>Widescreen</PresentationFormat>
  <Paragraphs>99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Microsoft JhengHei UI Light</vt:lpstr>
      <vt:lpstr>Arial</vt:lpstr>
      <vt:lpstr>Arial Hebrew</vt:lpstr>
      <vt:lpstr>Calibri</vt:lpstr>
      <vt:lpstr>Century Gothic</vt:lpstr>
      <vt:lpstr>tinyPPT.com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106</cp:revision>
  <dcterms:created xsi:type="dcterms:W3CDTF">2018-07-15T12:08:32Z</dcterms:created>
  <dcterms:modified xsi:type="dcterms:W3CDTF">2018-09-23T08:27:20Z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